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8"/>
  </p:notesMasterIdLst>
  <p:sldIdLst>
    <p:sldId id="309" r:id="rId2"/>
    <p:sldId id="368" r:id="rId3"/>
    <p:sldId id="310" r:id="rId4"/>
    <p:sldId id="369" r:id="rId5"/>
    <p:sldId id="370" r:id="rId6"/>
    <p:sldId id="371" r:id="rId7"/>
    <p:sldId id="311" r:id="rId8"/>
    <p:sldId id="312" r:id="rId9"/>
    <p:sldId id="313" r:id="rId10"/>
    <p:sldId id="372" r:id="rId11"/>
    <p:sldId id="373" r:id="rId12"/>
    <p:sldId id="374" r:id="rId13"/>
    <p:sldId id="375" r:id="rId14"/>
    <p:sldId id="376" r:id="rId15"/>
    <p:sldId id="377" r:id="rId16"/>
    <p:sldId id="378" r:id="rId17"/>
    <p:sldId id="379" r:id="rId18"/>
    <p:sldId id="380" r:id="rId19"/>
    <p:sldId id="381" r:id="rId20"/>
    <p:sldId id="382" r:id="rId21"/>
    <p:sldId id="383" r:id="rId22"/>
    <p:sldId id="384" r:id="rId23"/>
    <p:sldId id="385" r:id="rId24"/>
    <p:sldId id="386" r:id="rId25"/>
    <p:sldId id="387" r:id="rId26"/>
    <p:sldId id="388" r:id="rId27"/>
    <p:sldId id="389" r:id="rId28"/>
    <p:sldId id="390" r:id="rId29"/>
    <p:sldId id="391" r:id="rId30"/>
    <p:sldId id="395" r:id="rId31"/>
    <p:sldId id="396" r:id="rId32"/>
    <p:sldId id="397" r:id="rId33"/>
    <p:sldId id="398" r:id="rId34"/>
    <p:sldId id="392" r:id="rId35"/>
    <p:sldId id="393" r:id="rId36"/>
    <p:sldId id="394" r:id="rId3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23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91263036-5CA0-45FE-8D93-3680A4548F54}" type="datetimeFigureOut">
              <a:rPr lang="en-US"/>
              <a:pPr>
                <a:defRPr/>
              </a:pPr>
              <a:t>2/10/2014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35D53391-3C17-4B2A-9F4A-EC561B0BDF3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5578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76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232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4381DC1-2DC9-4110-AC67-25EBEABC198E}" type="slidenum">
              <a:rPr lang="en-US">
                <a:latin typeface="Calibri" panose="020F0502020204030204" pitchFamily="34" charset="0"/>
              </a:rPr>
              <a:pPr eaLnBrk="1" hangingPunct="1"/>
              <a:t>1</a:t>
            </a:fld>
            <a:endParaRPr 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767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19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385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CB46B1C-0B2A-4499-95EA-05E83AC186F9}" type="slidenum">
              <a:rPr lang="en-US">
                <a:latin typeface="Calibri" panose="020F0502020204030204" pitchFamily="34" charset="0"/>
              </a:rPr>
              <a:pPr eaLnBrk="1" hangingPunct="1"/>
              <a:t>10</a:t>
            </a:fld>
            <a:endParaRPr 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732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027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6BDFD90-8B83-4ACB-BAD7-81DC4D78B4E6}" type="slidenum">
              <a:rPr lang="en-US">
                <a:latin typeface="Calibri" panose="020F0502020204030204" pitchFamily="34" charset="0"/>
              </a:rPr>
              <a:pPr eaLnBrk="1" hangingPunct="1"/>
              <a:t>18</a:t>
            </a:fld>
            <a:endParaRPr 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2807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81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580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EE8F16F-BBD6-48CF-850B-3BF80B632540}" type="slidenum">
              <a:rPr lang="en-US">
                <a:latin typeface="Calibri" panose="020F0502020204030204" pitchFamily="34" charset="0"/>
              </a:rPr>
              <a:pPr eaLnBrk="1" hangingPunct="1"/>
              <a:t>29</a:t>
            </a:fld>
            <a:endParaRPr 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736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078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39A0713-3AB7-431F-9F8F-83353DF2C4DF}" type="slidenum">
              <a:rPr lang="en-US">
                <a:latin typeface="Calibri" panose="020F0502020204030204" pitchFamily="34" charset="0"/>
              </a:rPr>
              <a:pPr eaLnBrk="1" hangingPunct="1"/>
              <a:t>30</a:t>
            </a:fld>
            <a:endParaRPr 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086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119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2594C7E-5BD7-46B2-B373-0C937868C18E}" type="slidenum">
              <a:rPr lang="en-US">
                <a:latin typeface="Calibri" panose="020F0502020204030204" pitchFamily="34" charset="0"/>
              </a:rPr>
              <a:pPr eaLnBrk="1" hangingPunct="1"/>
              <a:t>34</a:t>
            </a:fld>
            <a:endParaRPr 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88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6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129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FD52809-CDF4-405E-BEDB-DE090E76A2CA}" type="slidenum">
              <a:rPr lang="en-US">
                <a:latin typeface="Calibri" panose="020F0502020204030204" pitchFamily="34" charset="0"/>
              </a:rPr>
              <a:pPr eaLnBrk="1" hangingPunct="1"/>
              <a:t>35</a:t>
            </a:fld>
            <a:endParaRPr 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469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8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242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5A3BE5F-9B2E-46B5-8983-DA84A7061A1E}" type="slidenum">
              <a:rPr lang="en-US">
                <a:latin typeface="Calibri" panose="020F0502020204030204" pitchFamily="34" charset="0"/>
              </a:rPr>
              <a:pPr eaLnBrk="1" hangingPunct="1"/>
              <a:t>2</a:t>
            </a:fld>
            <a:endParaRPr 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807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96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252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B73A7C7-F13C-43A5-A038-D52FB82A5ED5}" type="slidenum">
              <a:rPr lang="en-US">
                <a:latin typeface="Calibri" panose="020F0502020204030204" pitchFamily="34" charset="0"/>
              </a:rPr>
              <a:pPr eaLnBrk="1" hangingPunct="1"/>
              <a:t>3</a:t>
            </a:fld>
            <a:endParaRPr 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136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07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263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A60A817-5563-4974-98CD-59FD2F55BF02}" type="slidenum">
              <a:rPr lang="en-US">
                <a:latin typeface="Calibri" panose="020F0502020204030204" pitchFamily="34" charset="0"/>
              </a:rPr>
              <a:pPr eaLnBrk="1" hangingPunct="1"/>
              <a:t>4</a:t>
            </a:fld>
            <a:endParaRPr 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967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1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273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4950365-FE18-4157-B9B5-18490B8FC08F}" type="slidenum">
              <a:rPr lang="en-US">
                <a:latin typeface="Calibri" panose="020F0502020204030204" pitchFamily="34" charset="0"/>
              </a:rPr>
              <a:pPr eaLnBrk="1" hangingPunct="1"/>
              <a:t>5</a:t>
            </a:fld>
            <a:endParaRPr 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270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27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283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85450C0-DC58-4591-A92A-B510586DE597}" type="slidenum">
              <a:rPr lang="en-US">
                <a:latin typeface="Calibri" panose="020F0502020204030204" pitchFamily="34" charset="0"/>
              </a:rPr>
              <a:pPr eaLnBrk="1" hangingPunct="1"/>
              <a:t>6</a:t>
            </a:fld>
            <a:endParaRPr 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448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37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293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71A7A7D-C2C7-4A5A-B7E8-02910634AA30}" type="slidenum">
              <a:rPr lang="en-US">
                <a:latin typeface="Calibri" panose="020F0502020204030204" pitchFamily="34" charset="0"/>
              </a:rPr>
              <a:pPr eaLnBrk="1" hangingPunct="1"/>
              <a:t>7</a:t>
            </a:fld>
            <a:endParaRPr 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594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304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031391B-24B7-4AC2-B4A9-979DFEDBF348}" type="slidenum">
              <a:rPr lang="en-US">
                <a:latin typeface="Calibri" panose="020F0502020204030204" pitchFamily="34" charset="0"/>
              </a:rPr>
              <a:pPr eaLnBrk="1" hangingPunct="1"/>
              <a:t>8</a:t>
            </a:fld>
            <a:endParaRPr 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909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8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314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E9A98BE-7627-4596-B26C-564CC65AB2A1}" type="slidenum">
              <a:rPr lang="en-US">
                <a:latin typeface="Calibri" panose="020F0502020204030204" pitchFamily="34" charset="0"/>
              </a:rPr>
              <a:pPr eaLnBrk="1" hangingPunct="1"/>
              <a:t>9</a:t>
            </a:fld>
            <a:endParaRPr 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59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Action Button: Forward or Next 10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2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41E6C972-BE47-49D3-A16B-E26D52358790}" type="datetime1">
              <a:rPr lang="en-US"/>
              <a:pPr>
                <a:defRPr/>
              </a:pPr>
              <a:t>2/10/2014</a:t>
            </a:fld>
            <a:endParaRPr lang="en-US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2934F04-D688-4974-A6A3-1818D34EF71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4" name="Footer Placeholder 18"/>
          <p:cNvSpPr>
            <a:spLocks noGrp="1"/>
          </p:cNvSpPr>
          <p:nvPr>
            <p:ph type="ftr" sz="quarter" idx="12"/>
          </p:nvPr>
        </p:nvSpPr>
        <p:spPr>
          <a:xfrm>
            <a:off x="2743200" y="6408738"/>
            <a:ext cx="3987800" cy="365125"/>
          </a:xfrm>
        </p:spPr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76141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925604-8C49-4287-9906-C113CDF8E7D3}" type="datetime1">
              <a:rPr lang="en-US"/>
              <a:pPr>
                <a:defRPr/>
              </a:pPr>
              <a:t>2/10/2014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BE160C-BBB1-4BC4-8656-699ADE79CEA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27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E48257-0893-4DB4-9576-E92244D70E62}" type="datetime1">
              <a:rPr lang="en-US"/>
              <a:pPr>
                <a:defRPr/>
              </a:pPr>
              <a:t>2/10/2014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A487D5-737B-497C-A172-E2DA44104DD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796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2pPr>
              <a:buFont typeface="Wingdings" pitchFamily="2" charset="2"/>
              <a:buChar char="§"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DAA19B-0275-4D5A-A066-C2B587A747E8}" type="datetime1">
              <a:rPr lang="en-US"/>
              <a:pPr>
                <a:defRPr/>
              </a:pPr>
              <a:t>2/10/2014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99A025-AEF9-4A36-B5F8-D3F1D1CE729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729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tion Button: Back or Previous 3">
            <a:hlinkClick r:id="" action="ppaction://hlinkshowjump?jump=previousslide" highlightClick="1"/>
          </p:cNvPr>
          <p:cNvSpPr/>
          <p:nvPr/>
        </p:nvSpPr>
        <p:spPr>
          <a:xfrm>
            <a:off x="8305800" y="152400"/>
            <a:ext cx="304800" cy="304800"/>
          </a:xfrm>
          <a:prstGeom prst="actionButtonBackPreviou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Action Button: Forward or Next 4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170B0C29-7E9E-495C-AD9C-3F05FBE4760D}" type="datetime1">
              <a:rPr lang="en-US"/>
              <a:pPr>
                <a:defRPr/>
              </a:pPr>
              <a:t>2/10/2014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4800" y="6408738"/>
            <a:ext cx="2616200" cy="365125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979E1E-6E32-4059-8A7F-16CAB3C9B47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076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Chevron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5AA1A186-97F7-4127-911D-C913A270B6BF}" type="datetime1">
              <a:rPr lang="en-US"/>
              <a:pPr>
                <a:defRPr/>
              </a:pPr>
              <a:t>2/10/2014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73D036-87AB-4A46-8152-700FBF6B8A1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17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810BF288-C5A4-4B0B-8091-AD6876BFF3FD}" type="datetime1">
              <a:rPr lang="en-US"/>
              <a:pPr>
                <a:defRPr/>
              </a:pPr>
              <a:t>2/10/2014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FA3242-251A-49F8-AA83-C909DE756A0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64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E3ECE612-CB88-40A8-9858-B2C8E0D3FB2D}" type="datetime1">
              <a:rPr lang="en-US"/>
              <a:pPr>
                <a:defRPr/>
              </a:pPr>
              <a:t>2/10/2014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B50384-736C-4A78-B1C1-72A439FB139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130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2331C7A0-E33C-4265-B416-7F7FB28DC418}" type="datetime1">
              <a:rPr lang="en-US"/>
              <a:pPr>
                <a:defRPr/>
              </a:pPr>
              <a:t>2/10/2014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E8237B-2ED5-499F-9DC7-7D31AE7AAEF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01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38C76-B115-4B07-A43D-72C5D2AD5613}" type="datetime1">
              <a:rPr lang="en-US"/>
              <a:pPr>
                <a:defRPr/>
              </a:pPr>
              <a:t>2/10/2014</a:t>
            </a:fld>
            <a:endParaRPr lang="en-US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2C8D11-6330-4594-A1A5-A5422154095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648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323B1069-ED6B-4741-B88E-069627556C3A}" type="datetime1">
              <a:rPr lang="en-US"/>
              <a:pPr>
                <a:defRPr/>
              </a:pPr>
              <a:t>2/10/2014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7C7D85-6D23-4CDD-BB3D-9C72C020E9D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651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Chevron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9305E4D5-13C0-4DEA-8A30-14CD9F9D655D}" type="datetime1">
              <a:rPr lang="en-US"/>
              <a:pPr>
                <a:defRPr/>
              </a:pPr>
              <a:t>2/10/2014</a:t>
            </a:fld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79913" y="6408738"/>
            <a:ext cx="235108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C21866-236C-4F8B-8777-6019A9CB7C8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115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3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A9D077ED-5F16-44D1-80A6-A1CF482F36B0}" type="datetime1">
              <a:rPr lang="en-US"/>
              <a:pPr>
                <a:defRPr/>
              </a:pPr>
              <a:t>2/10/2014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Lucida Sans Unicode" panose="020B0602030504020204" pitchFamily="34" charset="0"/>
              </a:defRPr>
            </a:lvl1pPr>
          </a:lstStyle>
          <a:p>
            <a:fld id="{E3ADE5AD-9DC3-445C-8B17-D581854A3733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1" name="Action Button: Back or Previous 10">
            <a:hlinkClick r:id="" action="ppaction://hlinkshowjump?jump=previousslide" highlightClick="1"/>
          </p:cNvPr>
          <p:cNvSpPr/>
          <p:nvPr/>
        </p:nvSpPr>
        <p:spPr>
          <a:xfrm>
            <a:off x="8305800" y="152400"/>
            <a:ext cx="304800" cy="304800"/>
          </a:xfrm>
          <a:prstGeom prst="actionButtonBackPreviou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Action Button: Forward or Next 15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02" r:id="rId7"/>
    <p:sldLayoutId id="2147483812" r:id="rId8"/>
    <p:sldLayoutId id="2147483813" r:id="rId9"/>
    <p:sldLayoutId id="2147483803" r:id="rId10"/>
    <p:sldLayoutId id="2147483804" r:id="rId11"/>
    <p:sldLayoutId id="2147483805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anose="05040102010807070707" pitchFamily="18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anose="05020102010507070707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solidFill>
                  <a:srgbClr val="24B5A1"/>
                </a:solidFill>
                <a:latin typeface="Arial" pitchFamily="34" charset="0"/>
                <a:cs typeface="Arial" pitchFamily="34" charset="0"/>
              </a:rPr>
              <a:t>4.14</a:t>
            </a:r>
            <a:r>
              <a:rPr lang="en-US" sz="3200" dirty="0" smtClean="0">
                <a:solidFill>
                  <a:srgbClr val="24B5A1"/>
                </a:solidFill>
                <a:latin typeface="Goudy Sans Medium"/>
              </a:rPr>
              <a:t>  </a:t>
            </a:r>
            <a:r>
              <a:rPr lang="en-US" sz="3200" dirty="0" smtClean="0">
                <a:solidFill>
                  <a:srgbClr val="3380E6"/>
                </a:solidFill>
                <a:latin typeface="Arial"/>
              </a:rPr>
              <a:t>(Optional) GUI and Graphics Case Study: Creating Simple Drawings</a:t>
            </a:r>
          </a:p>
        </p:txBody>
      </p:sp>
      <p:sp>
        <p:nvSpPr>
          <p:cNvPr id="11264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81138"/>
            <a:ext cx="8229600" cy="47672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Java’s </a:t>
            </a:r>
            <a:r>
              <a:rPr lang="en-US" sz="2300" smtClean="0">
                <a:solidFill>
                  <a:srgbClr val="0000FF"/>
                </a:solidFill>
                <a:latin typeface="Times New Roman" panose="02020603050405020304" pitchFamily="18" charset="0"/>
              </a:rPr>
              <a:t>coordinate system</a:t>
            </a:r>
            <a:r>
              <a:rPr 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is a scheme for identifying points on the screen. </a:t>
            </a:r>
          </a:p>
          <a:p>
            <a:pPr eaLnBrk="1" hangingPunct="1">
              <a:lnSpc>
                <a:spcPct val="90000"/>
              </a:lnSpc>
            </a:pPr>
            <a:r>
              <a:rPr 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The upper-left corner of a GUI component has the coordinates (0, 0). </a:t>
            </a:r>
          </a:p>
          <a:p>
            <a:pPr eaLnBrk="1" hangingPunct="1">
              <a:lnSpc>
                <a:spcPct val="90000"/>
              </a:lnSpc>
            </a:pPr>
            <a:r>
              <a:rPr 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A coordinate pair is composed of an </a:t>
            </a:r>
            <a:r>
              <a:rPr lang="en-US" sz="2300" smtClean="0">
                <a:solidFill>
                  <a:srgbClr val="0000FF"/>
                </a:solidFill>
                <a:latin typeface="Times New Roman" panose="02020603050405020304" pitchFamily="18" charset="0"/>
              </a:rPr>
              <a:t>x-coordinate</a:t>
            </a:r>
            <a:r>
              <a:rPr 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(the </a:t>
            </a:r>
            <a:r>
              <a:rPr lang="en-US" sz="2300" smtClean="0">
                <a:solidFill>
                  <a:srgbClr val="0000FF"/>
                </a:solidFill>
                <a:latin typeface="Times New Roman" panose="02020603050405020304" pitchFamily="18" charset="0"/>
              </a:rPr>
              <a:t>horizontal coordinate</a:t>
            </a:r>
            <a:r>
              <a:rPr 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) and a </a:t>
            </a:r>
            <a:r>
              <a:rPr lang="en-US" sz="2300" smtClean="0">
                <a:solidFill>
                  <a:srgbClr val="0000FF"/>
                </a:solidFill>
                <a:latin typeface="Times New Roman" panose="02020603050405020304" pitchFamily="18" charset="0"/>
              </a:rPr>
              <a:t>y-coordinate</a:t>
            </a:r>
            <a:r>
              <a:rPr 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(the </a:t>
            </a:r>
            <a:r>
              <a:rPr lang="en-US" sz="2300" smtClean="0">
                <a:solidFill>
                  <a:srgbClr val="0000FF"/>
                </a:solidFill>
                <a:latin typeface="Times New Roman" panose="02020603050405020304" pitchFamily="18" charset="0"/>
              </a:rPr>
              <a:t>vertical coordinate</a:t>
            </a:r>
            <a:r>
              <a:rPr 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).</a:t>
            </a:r>
          </a:p>
          <a:p>
            <a:pPr eaLnBrk="1" hangingPunct="1">
              <a:lnSpc>
                <a:spcPct val="90000"/>
              </a:lnSpc>
            </a:pPr>
            <a:r>
              <a:rPr 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sz="2300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x-</a:t>
            </a:r>
            <a:r>
              <a:rPr 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coordinate is the horizontal location (from left to right). </a:t>
            </a:r>
          </a:p>
          <a:p>
            <a:pPr eaLnBrk="1" hangingPunct="1">
              <a:lnSpc>
                <a:spcPct val="90000"/>
              </a:lnSpc>
            </a:pPr>
            <a:r>
              <a:rPr 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sz="2300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y-</a:t>
            </a:r>
            <a:r>
              <a:rPr 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coordinate is the vertical location (from top to bottom). </a:t>
            </a:r>
          </a:p>
          <a:p>
            <a:pPr eaLnBrk="1" hangingPunct="1">
              <a:lnSpc>
                <a:spcPct val="90000"/>
              </a:lnSpc>
            </a:pPr>
            <a:r>
              <a:rPr 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sz="2300" smtClean="0">
                <a:solidFill>
                  <a:srgbClr val="0000FF"/>
                </a:solidFill>
                <a:latin typeface="Times New Roman" panose="02020603050405020304" pitchFamily="18" charset="0"/>
              </a:rPr>
              <a:t>x-axis</a:t>
            </a:r>
            <a:r>
              <a:rPr 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describes every horizontal coordinate, and the </a:t>
            </a:r>
            <a:r>
              <a:rPr lang="en-US" sz="2300" smtClean="0">
                <a:solidFill>
                  <a:srgbClr val="0000FF"/>
                </a:solidFill>
                <a:latin typeface="Times New Roman" panose="02020603050405020304" pitchFamily="18" charset="0"/>
              </a:rPr>
              <a:t>y-axis</a:t>
            </a:r>
            <a:r>
              <a:rPr 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every vertical coordinate.</a:t>
            </a:r>
          </a:p>
          <a:p>
            <a:pPr eaLnBrk="1" hangingPunct="1">
              <a:lnSpc>
                <a:spcPct val="90000"/>
              </a:lnSpc>
            </a:pPr>
            <a:r>
              <a:rPr 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Coordinate units are measured in </a:t>
            </a:r>
            <a:r>
              <a:rPr lang="en-US" sz="2300" smtClean="0">
                <a:solidFill>
                  <a:srgbClr val="0000FF"/>
                </a:solidFill>
                <a:latin typeface="Times New Roman" panose="02020603050405020304" pitchFamily="18" charset="0"/>
              </a:rPr>
              <a:t>pixels</a:t>
            </a:r>
            <a:r>
              <a:rPr 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. The term pixel stands for “picture element.” A pixel is a display monitor’s smallest unit of resolution.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>
                <a:solidFill>
                  <a:srgbClr val="24B5A1"/>
                </a:solidFill>
                <a:latin typeface="Arial"/>
              </a:rPr>
              <a:t>5.10  </a:t>
            </a:r>
            <a:r>
              <a:rPr lang="en-US" smtClean="0">
                <a:solidFill>
                  <a:srgbClr val="3380E6"/>
                </a:solidFill>
                <a:latin typeface="Arial"/>
              </a:rPr>
              <a:t>(Optional) GUI and Graphics Case Study: Drawing Rectangles and Ovals</a:t>
            </a:r>
          </a:p>
        </p:txBody>
      </p:sp>
      <p:sp>
        <p:nvSpPr>
          <p:cNvPr id="12083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Graphics</a:t>
            </a:r>
            <a:r>
              <a:rPr 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methods </a:t>
            </a:r>
            <a:r>
              <a:rPr lang="en-US" sz="2500" smtClean="0">
                <a:solidFill>
                  <a:srgbClr val="0000FF"/>
                </a:solidFill>
                <a:latin typeface="LucidaSansTypewriter" pitchFamily="49" charset="0"/>
              </a:rPr>
              <a:t>drawRect</a:t>
            </a:r>
            <a:r>
              <a:rPr 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sz="2500" smtClean="0">
                <a:solidFill>
                  <a:srgbClr val="0000FF"/>
                </a:solidFill>
                <a:latin typeface="LucidaSansTypewriter" pitchFamily="49" charset="0"/>
              </a:rPr>
              <a:t>drawOval</a:t>
            </a:r>
            <a:endParaRPr lang="en-US" sz="250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/>
            <a:r>
              <a:rPr 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Method </a:t>
            </a:r>
            <a:r>
              <a:rPr 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drawRect</a:t>
            </a:r>
            <a:r>
              <a:rPr 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requires four arguments. The first two represent the </a:t>
            </a:r>
            <a:r>
              <a:rPr lang="en-US" sz="2500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x- </a:t>
            </a:r>
            <a:r>
              <a:rPr 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and</a:t>
            </a:r>
            <a:r>
              <a:rPr lang="en-US" sz="2500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 y-</a:t>
            </a:r>
            <a:r>
              <a:rPr 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coordinates of the upper-left corner of the rectangle; the next two represent the rectangle’s width and height. </a:t>
            </a:r>
          </a:p>
          <a:p>
            <a:pPr eaLnBrk="1" hangingPunct="1"/>
            <a:r>
              <a:rPr 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To draw an oval, method </a:t>
            </a:r>
            <a:r>
              <a:rPr 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drawOval</a:t>
            </a:r>
            <a:r>
              <a:rPr 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creates an imaginary rectangle called a </a:t>
            </a:r>
            <a:r>
              <a:rPr lang="en-US" sz="2500" b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bounding rectangle</a:t>
            </a:r>
            <a:r>
              <a:rPr lang="en-US" sz="2500" b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and places inside it an oval that touches the midpoints of all four sides.</a:t>
            </a:r>
            <a:r>
              <a:rPr lang="en-US" sz="2500" b="1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pPr eaLnBrk="1" hangingPunct="1"/>
            <a:r>
              <a:rPr 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Method </a:t>
            </a:r>
            <a:r>
              <a:rPr 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drawOval</a:t>
            </a:r>
            <a:r>
              <a:rPr 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requires the same four arguments as method </a:t>
            </a:r>
            <a:r>
              <a:rPr 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drawRect</a:t>
            </a:r>
            <a:r>
              <a:rPr 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. The arguments specify the position and size of the bounding rectangle for the oval.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37189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1" descr="ch05imageslides_Page_65.png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1992-2012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633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1" descr="ch05imageslides_Page_66.png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1992-2012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75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1" descr="ch05imageslides_Page_67.png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1992-2012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82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0" name="Picture 1" descr="ch05imageslides_Page_68.png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1992-2012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976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4" name="Picture 1" descr="ch05imageslides_Page_69.png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1992-2012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64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Picture 1" descr="ch05imageslides_Page_70.png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1992-2012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58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2" name="Picture 1" descr="ch05imageslides_Page_71.png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1992-2012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628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6.13  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(Optional) GUI and Graphics Case Study: Colors and Filled Shapes (Cont.)</a:t>
            </a:r>
          </a:p>
        </p:txBody>
      </p:sp>
      <p:sp>
        <p:nvSpPr>
          <p:cNvPr id="9523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Class </a:t>
            </a:r>
            <a:r>
              <a:rPr 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Color</a:t>
            </a:r>
            <a:r>
              <a:rPr 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also contains a constructor of the form:</a:t>
            </a:r>
          </a:p>
          <a:p>
            <a:pPr lvl="2" eaLnBrk="1" hangingPunct="1"/>
            <a:r>
              <a:rPr lang="en-US" smtClean="0">
                <a:solidFill>
                  <a:srgbClr val="0000FF"/>
                </a:solidFill>
                <a:latin typeface="Lucida Console" panose="020B0609040504020204" pitchFamily="49" charset="0"/>
              </a:rPr>
              <a:t>public</a:t>
            </a:r>
            <a:r>
              <a:rPr 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 Color( </a:t>
            </a:r>
            <a:r>
              <a:rPr lang="en-US" smtClean="0">
                <a:solidFill>
                  <a:srgbClr val="0000FF"/>
                </a:solidFill>
                <a:latin typeface="Lucida Console" panose="020B0609040504020204" pitchFamily="49" charset="0"/>
              </a:rPr>
              <a:t>int</a:t>
            </a:r>
            <a:r>
              <a:rPr 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 r, </a:t>
            </a:r>
            <a:r>
              <a:rPr lang="en-US" smtClean="0">
                <a:solidFill>
                  <a:srgbClr val="0000FF"/>
                </a:solidFill>
                <a:latin typeface="Lucida Console" panose="020B0609040504020204" pitchFamily="49" charset="0"/>
              </a:rPr>
              <a:t>int</a:t>
            </a:r>
            <a:r>
              <a:rPr 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 g, </a:t>
            </a:r>
            <a:r>
              <a:rPr lang="en-US" smtClean="0">
                <a:solidFill>
                  <a:srgbClr val="0000FF"/>
                </a:solidFill>
                <a:latin typeface="Lucida Console" panose="020B0609040504020204" pitchFamily="49" charset="0"/>
              </a:rPr>
              <a:t>int</a:t>
            </a:r>
            <a:r>
              <a:rPr 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 b )</a:t>
            </a:r>
          </a:p>
          <a:p>
            <a:pPr eaLnBrk="1" hangingPunct="1"/>
            <a:r>
              <a:rPr 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so you can create custom colors by specifying the red, green and blue component values.</a:t>
            </a:r>
          </a:p>
          <a:p>
            <a:pPr eaLnBrk="1" hangingPunct="1"/>
            <a:r>
              <a:rPr 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Graphics</a:t>
            </a:r>
            <a:r>
              <a:rPr 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methods </a:t>
            </a:r>
            <a:r>
              <a:rPr lang="en-US" smtClean="0">
                <a:solidFill>
                  <a:srgbClr val="0000FF"/>
                </a:solidFill>
                <a:latin typeface="LucidaSansTypewriter" pitchFamily="49" charset="0"/>
              </a:rPr>
              <a:t>fillRect</a:t>
            </a:r>
            <a:r>
              <a:rPr 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smtClean="0">
                <a:solidFill>
                  <a:srgbClr val="0000FF"/>
                </a:solidFill>
                <a:latin typeface="LucidaSansTypewriter" pitchFamily="49" charset="0"/>
              </a:rPr>
              <a:t>fillOval</a:t>
            </a:r>
            <a:r>
              <a:rPr 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draw filled rectangles and ovals, respectively. </a:t>
            </a:r>
          </a:p>
          <a:p>
            <a:pPr eaLnBrk="1" hangingPunct="1"/>
            <a:r>
              <a:rPr 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Graphics</a:t>
            </a:r>
            <a:r>
              <a:rPr 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method </a:t>
            </a:r>
            <a:r>
              <a:rPr lang="en-US" smtClean="0">
                <a:solidFill>
                  <a:srgbClr val="0000FF"/>
                </a:solidFill>
                <a:latin typeface="LucidaSansTypewriter" pitchFamily="49" charset="0"/>
              </a:rPr>
              <a:t>setColor</a:t>
            </a:r>
            <a:r>
              <a:rPr 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sets the current drawing color.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13628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1" descr="ch06imageslides_Page_51.png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442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1" descr="ch4imageslides_Page_55.png"/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1" descr="ch06imageslides_Page_52.png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0220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1" descr="ch06imageslides_Page_53.png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8940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1" descr="ch06imageslides_Page_54.png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9330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1" descr="ch06imageslides_Page_55.png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8043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1" descr="ch06imageslides_Page_56.png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60348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4" name="Picture 1" descr="ch07imageslides_Page_81.png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5400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8" name="Picture 1" descr="ch07imageslides_Page_82.png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7303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1" descr="ch07imageslides_Page_83.png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1213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6" name="Picture 1" descr="ch07imageslides_Page_84.png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00588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7.15  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(Optional) GUI and Graphics Case Study: Drawing Arcs</a:t>
            </a:r>
          </a:p>
        </p:txBody>
      </p:sp>
      <p:sp>
        <p:nvSpPr>
          <p:cNvPr id="14029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Drawing arcs in Java is similar to drawing ovals—an arc is simply a section of an oval.</a:t>
            </a:r>
          </a:p>
          <a:p>
            <a:pPr eaLnBrk="1" hangingPunct="1">
              <a:lnSpc>
                <a:spcPct val="80000"/>
              </a:lnSpc>
            </a:pPr>
            <a:r>
              <a:rPr lang="en-US" sz="2300" smtClean="0">
                <a:solidFill>
                  <a:srgbClr val="000000"/>
                </a:solidFill>
                <a:latin typeface="Lucida Console" panose="020B0609040504020204" pitchFamily="49" charset="0"/>
              </a:rPr>
              <a:t>Graphics</a:t>
            </a:r>
            <a:r>
              <a:rPr 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method </a:t>
            </a:r>
            <a:r>
              <a:rPr lang="en-US" sz="2300" smtClean="0">
                <a:solidFill>
                  <a:srgbClr val="0000FF"/>
                </a:solidFill>
                <a:latin typeface="LucidaSansTypewriter" pitchFamily="49" charset="0"/>
              </a:rPr>
              <a:t>fillArc</a:t>
            </a:r>
            <a:r>
              <a:rPr 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draws a filled arc.</a:t>
            </a:r>
          </a:p>
          <a:p>
            <a:pPr eaLnBrk="1" hangingPunct="1">
              <a:lnSpc>
                <a:spcPct val="80000"/>
              </a:lnSpc>
            </a:pPr>
            <a:r>
              <a:rPr 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Method </a:t>
            </a:r>
            <a:r>
              <a:rPr lang="en-US" sz="2300" smtClean="0">
                <a:solidFill>
                  <a:srgbClr val="000000"/>
                </a:solidFill>
                <a:latin typeface="Lucida Console" panose="020B0609040504020204" pitchFamily="49" charset="0"/>
              </a:rPr>
              <a:t>fillArc</a:t>
            </a:r>
            <a:r>
              <a:rPr 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requires six parameters.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>
                <a:solidFill>
                  <a:srgbClr val="000000"/>
                </a:solidFill>
                <a:latin typeface="Times New Roman" panose="02020603050405020304" pitchFamily="18" charset="0"/>
              </a:rPr>
              <a:t>The first four represent the bounding rectangle in which the arc will be drawn.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>
                <a:solidFill>
                  <a:srgbClr val="000000"/>
                </a:solidFill>
                <a:latin typeface="Times New Roman" panose="02020603050405020304" pitchFamily="18" charset="0"/>
              </a:rPr>
              <a:t>The fifth parameter is the starting angle on the oval, and the sixth specifies the </a:t>
            </a:r>
            <a:r>
              <a:rPr lang="en-US" sz="2000" smtClean="0">
                <a:solidFill>
                  <a:srgbClr val="0000FF"/>
                </a:solidFill>
                <a:latin typeface="Times New Roman" panose="02020603050405020304" pitchFamily="18" charset="0"/>
              </a:rPr>
              <a:t>sweep</a:t>
            </a:r>
            <a:r>
              <a:rPr lang="en-US" sz="2000" smtClean="0">
                <a:solidFill>
                  <a:srgbClr val="000000"/>
                </a:solidFill>
                <a:latin typeface="Times New Roman" panose="02020603050405020304" pitchFamily="18" charset="0"/>
              </a:rPr>
              <a:t>, or the amount of arc to cover.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>
                <a:solidFill>
                  <a:srgbClr val="000000"/>
                </a:solidFill>
                <a:latin typeface="Times New Roman" panose="02020603050405020304" pitchFamily="18" charset="0"/>
              </a:rPr>
              <a:t>Starting angle and sweep are measured in degrees, with zero degrees pointing right.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>
                <a:solidFill>
                  <a:srgbClr val="000000"/>
                </a:solidFill>
                <a:latin typeface="Times New Roman" panose="02020603050405020304" pitchFamily="18" charset="0"/>
              </a:rPr>
              <a:t>A positive sweep draws the arc counterclockwise.</a:t>
            </a:r>
          </a:p>
          <a:p>
            <a:pPr eaLnBrk="1" hangingPunct="1">
              <a:lnSpc>
                <a:spcPct val="80000"/>
              </a:lnSpc>
            </a:pPr>
            <a:r>
              <a:rPr 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Method </a:t>
            </a:r>
            <a:r>
              <a:rPr lang="en-US" sz="2300" smtClean="0">
                <a:solidFill>
                  <a:srgbClr val="0000FF"/>
                </a:solidFill>
                <a:latin typeface="LucidaSansTypewriter" pitchFamily="49" charset="0"/>
              </a:rPr>
              <a:t>drawArc</a:t>
            </a:r>
            <a:r>
              <a:rPr 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requires the same parameters as </a:t>
            </a:r>
            <a:r>
              <a:rPr lang="en-US" sz="2300" smtClean="0">
                <a:solidFill>
                  <a:srgbClr val="000000"/>
                </a:solidFill>
                <a:latin typeface="Lucida Console" panose="020B0609040504020204" pitchFamily="49" charset="0"/>
              </a:rPr>
              <a:t>fillArc</a:t>
            </a:r>
            <a:r>
              <a:rPr 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, but draws the edge of the arc rather than filling it.</a:t>
            </a:r>
          </a:p>
          <a:p>
            <a:pPr eaLnBrk="1" hangingPunct="1">
              <a:lnSpc>
                <a:spcPct val="80000"/>
              </a:lnSpc>
            </a:pPr>
            <a:r>
              <a:rPr 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Method </a:t>
            </a:r>
            <a:r>
              <a:rPr lang="en-US" sz="2300" smtClean="0">
                <a:solidFill>
                  <a:srgbClr val="0000FF"/>
                </a:solidFill>
                <a:latin typeface="LucidaSansTypewriter" pitchFamily="49" charset="0"/>
              </a:rPr>
              <a:t>setBackground</a:t>
            </a:r>
            <a:r>
              <a:rPr 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changes the background color of a GUI component.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19344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solidFill>
                  <a:srgbClr val="24B5A1"/>
                </a:solidFill>
                <a:latin typeface="Arial" pitchFamily="34" charset="0"/>
                <a:cs typeface="Arial" pitchFamily="34" charset="0"/>
              </a:rPr>
              <a:t>4.14</a:t>
            </a:r>
            <a:r>
              <a:rPr lang="en-US" sz="3200" dirty="0" smtClean="0">
                <a:solidFill>
                  <a:srgbClr val="24B5A1"/>
                </a:solidFill>
                <a:latin typeface="Goudy Sans Medium"/>
              </a:rPr>
              <a:t>  </a:t>
            </a:r>
            <a:r>
              <a:rPr lang="en-US" sz="3200" dirty="0" smtClean="0">
                <a:solidFill>
                  <a:srgbClr val="3380E6"/>
                </a:solidFill>
                <a:latin typeface="Arial"/>
              </a:rPr>
              <a:t>(Optional) GUI and Graphics Case Study: Creating Simple Drawings (Cont.)</a:t>
            </a:r>
          </a:p>
        </p:txBody>
      </p:sp>
      <p:sp>
        <p:nvSpPr>
          <p:cNvPr id="11469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Class </a:t>
            </a:r>
            <a:r>
              <a:rPr lang="en-US" smtClean="0">
                <a:solidFill>
                  <a:srgbClr val="0000FF"/>
                </a:solidFill>
                <a:latin typeface="LucidaSansTypewriter" pitchFamily="49" charset="0"/>
              </a:rPr>
              <a:t>Graphics</a:t>
            </a:r>
            <a:r>
              <a:rPr 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(from package </a:t>
            </a:r>
            <a:r>
              <a:rPr 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java.awt)</a:t>
            </a:r>
            <a:r>
              <a:rPr 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provides various methods for drawing text and shapes onto the screen.</a:t>
            </a:r>
          </a:p>
          <a:p>
            <a:pPr eaLnBrk="1" hangingPunct="1"/>
            <a:r>
              <a:rPr 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Class </a:t>
            </a:r>
            <a:r>
              <a:rPr lang="en-US" smtClean="0">
                <a:solidFill>
                  <a:srgbClr val="0000FF"/>
                </a:solidFill>
                <a:latin typeface="LucidaSansTypewriter" pitchFamily="49" charset="0"/>
              </a:rPr>
              <a:t>JPanel</a:t>
            </a:r>
            <a:r>
              <a:rPr 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(from package </a:t>
            </a:r>
            <a:r>
              <a:rPr 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javax.swing</a:t>
            </a:r>
            <a:r>
              <a:rPr 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) provides an area on which we can draw.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solidFill>
                  <a:srgbClr val="24B5A1"/>
                </a:solidFill>
                <a:latin typeface="Arial"/>
              </a:rPr>
              <a:t>9.8  </a:t>
            </a:r>
            <a:r>
              <a:rPr lang="en-US" sz="2800" dirty="0" smtClean="0">
                <a:solidFill>
                  <a:srgbClr val="3380E6"/>
                </a:solidFill>
                <a:latin typeface="Arial"/>
              </a:rPr>
              <a:t>(Optional) GUI and Graphics Case Study: Displaying Text and Images Using Labels</a:t>
            </a:r>
          </a:p>
        </p:txBody>
      </p:sp>
      <p:sp>
        <p:nvSpPr>
          <p:cNvPr id="10752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0000FF"/>
                </a:solidFill>
                <a:latin typeface="Times New Roman" panose="02020603050405020304" pitchFamily="18" charset="0"/>
              </a:rPr>
              <a:t>Labels</a:t>
            </a:r>
            <a:r>
              <a:rPr 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are a convenient way of identifying GUI components on the screen and keeping the user informed about the current state of the program. </a:t>
            </a:r>
          </a:p>
          <a:p>
            <a:pPr eaLnBrk="1" hangingPunct="1"/>
            <a:r>
              <a:rPr 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A </a:t>
            </a:r>
            <a:r>
              <a:rPr lang="en-US" smtClean="0">
                <a:solidFill>
                  <a:srgbClr val="0000FF"/>
                </a:solidFill>
                <a:latin typeface="LucidaSansTypewriter" pitchFamily="49" charset="0"/>
              </a:rPr>
              <a:t>JLabel</a:t>
            </a:r>
            <a:r>
              <a:rPr 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(from package </a:t>
            </a:r>
            <a:r>
              <a:rPr 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javax.swing</a:t>
            </a:r>
            <a:r>
              <a:rPr 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) can display text, an image or both. </a:t>
            </a:r>
          </a:p>
          <a:p>
            <a:pPr eaLnBrk="1" hangingPunct="1"/>
            <a:r>
              <a:rPr 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The example in Fig. 9.13 demonstrates several </a:t>
            </a:r>
            <a:r>
              <a:rPr 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JLabel</a:t>
            </a:r>
            <a:r>
              <a:rPr 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features, including a plain text label, an image label and a label with both text and an image.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637802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1" descr="ch09imageslides_Page_60.png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44666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1" descr="ch09imageslides_Page_61.png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42756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1" descr="ch09imageslides_Page_62.png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1468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58200" cy="114300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solidFill>
                  <a:srgbClr val="24B5A1"/>
                </a:solidFill>
                <a:latin typeface="Arial"/>
              </a:rPr>
              <a:t>9.8  </a:t>
            </a:r>
            <a:r>
              <a:rPr lang="en-US" sz="2800" dirty="0" smtClean="0">
                <a:solidFill>
                  <a:srgbClr val="3380E6"/>
                </a:solidFill>
                <a:latin typeface="Arial"/>
              </a:rPr>
              <a:t>(Optional) GUI and Graphics Case Study: Displaying Text and Images Using Labels (Cont.)</a:t>
            </a:r>
          </a:p>
        </p:txBody>
      </p:sp>
      <p:sp>
        <p:nvSpPr>
          <p:cNvPr id="11161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An </a:t>
            </a:r>
            <a:r>
              <a:rPr lang="en-US" smtClean="0">
                <a:solidFill>
                  <a:srgbClr val="0000FF"/>
                </a:solidFill>
                <a:latin typeface="LucidaSansTypewriter" pitchFamily="49" charset="0"/>
              </a:rPr>
              <a:t>ImageIcon</a:t>
            </a:r>
            <a:r>
              <a:rPr 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represents an image that can be displayed on a </a:t>
            </a:r>
            <a:r>
              <a:rPr 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JLabel</a:t>
            </a:r>
            <a:r>
              <a:rPr 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eaLnBrk="1" hangingPunct="1"/>
            <a:r>
              <a:rPr 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The constructor for </a:t>
            </a:r>
            <a:r>
              <a:rPr 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ImageIcon</a:t>
            </a:r>
            <a:r>
              <a:rPr 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receives a </a:t>
            </a:r>
            <a:r>
              <a:rPr 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String</a:t>
            </a:r>
            <a:r>
              <a:rPr 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that specifies the path to the image. </a:t>
            </a:r>
          </a:p>
          <a:p>
            <a:pPr eaLnBrk="1" hangingPunct="1"/>
            <a:r>
              <a:rPr 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ImageIcon</a:t>
            </a:r>
            <a:r>
              <a:rPr 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can load images in GIF, JPEG and PNG image formats. </a:t>
            </a:r>
          </a:p>
          <a:p>
            <a:pPr eaLnBrk="1" hangingPunct="1"/>
            <a:r>
              <a:rPr 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JLabel</a:t>
            </a:r>
            <a:r>
              <a:rPr 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method </a:t>
            </a:r>
            <a:r>
              <a:rPr lang="en-US" smtClean="0">
                <a:solidFill>
                  <a:srgbClr val="0000FF"/>
                </a:solidFill>
                <a:latin typeface="LucidaSansTypewriter" pitchFamily="49" charset="0"/>
              </a:rPr>
              <a:t>setText</a:t>
            </a:r>
            <a:r>
              <a:rPr 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changes the text the label displays.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624811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34400" cy="114300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solidFill>
                  <a:srgbClr val="24B5A1"/>
                </a:solidFill>
                <a:latin typeface="Arial"/>
              </a:rPr>
              <a:t>9.8  </a:t>
            </a:r>
            <a:r>
              <a:rPr lang="en-US" sz="2800" dirty="0" smtClean="0">
                <a:solidFill>
                  <a:srgbClr val="3380E6"/>
                </a:solidFill>
                <a:latin typeface="Arial"/>
              </a:rPr>
              <a:t>(Optional) GUI and Graphics Case Study: Displaying Text and Images Using Labels (Cont.)</a:t>
            </a:r>
          </a:p>
        </p:txBody>
      </p:sp>
      <p:sp>
        <p:nvSpPr>
          <p:cNvPr id="11264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An overloaded version of method </a:t>
            </a:r>
            <a:r>
              <a:rPr 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add</a:t>
            </a:r>
            <a:r>
              <a:rPr 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that takes two parameters allows you to specify the GUI component to add to a </a:t>
            </a:r>
            <a:r>
              <a:rPr 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JFrame</a:t>
            </a:r>
            <a:r>
              <a:rPr 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and the location in which to add it.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The first parameter is the component to attach.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The second is the region in which it should be placed. </a:t>
            </a:r>
          </a:p>
          <a:p>
            <a:pPr eaLnBrk="1" hangingPunct="1">
              <a:lnSpc>
                <a:spcPct val="90000"/>
              </a:lnSpc>
            </a:pPr>
            <a:r>
              <a:rPr 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Each </a:t>
            </a:r>
            <a:r>
              <a:rPr 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JFrame</a:t>
            </a:r>
            <a:r>
              <a:rPr 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has a </a:t>
            </a:r>
            <a:r>
              <a:rPr lang="en-US" sz="2500" smtClean="0">
                <a:solidFill>
                  <a:srgbClr val="0000FF"/>
                </a:solidFill>
                <a:latin typeface="Times New Roman" panose="02020603050405020304" pitchFamily="18" charset="0"/>
              </a:rPr>
              <a:t>layout</a:t>
            </a:r>
            <a:r>
              <a:rPr 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to position GUI components.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Default layout for a </a:t>
            </a:r>
            <a:r>
              <a:rPr lang="en-US" sz="2100" smtClean="0">
                <a:solidFill>
                  <a:srgbClr val="000000"/>
                </a:solidFill>
                <a:latin typeface="Lucida Console" panose="020B0609040504020204" pitchFamily="49" charset="0"/>
              </a:rPr>
              <a:t>JFrame</a:t>
            </a:r>
            <a:r>
              <a:rPr 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 is </a:t>
            </a:r>
            <a:r>
              <a:rPr lang="en-US" sz="2100" smtClean="0">
                <a:solidFill>
                  <a:srgbClr val="0000FF"/>
                </a:solidFill>
                <a:latin typeface="LucidaSansTypewriter" pitchFamily="49" charset="0"/>
              </a:rPr>
              <a:t>BorderLayout</a:t>
            </a:r>
            <a:r>
              <a:rPr 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Five regions—</a:t>
            </a:r>
            <a:r>
              <a:rPr lang="en-US" sz="2100" smtClean="0">
                <a:solidFill>
                  <a:srgbClr val="000000"/>
                </a:solidFill>
                <a:latin typeface="Lucida Console" panose="020B0609040504020204" pitchFamily="49" charset="0"/>
              </a:rPr>
              <a:t>NORTH</a:t>
            </a:r>
            <a:r>
              <a:rPr 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 (top), </a:t>
            </a:r>
            <a:r>
              <a:rPr lang="en-US" sz="2100" smtClean="0">
                <a:solidFill>
                  <a:srgbClr val="000000"/>
                </a:solidFill>
                <a:latin typeface="Lucida Console" panose="020B0609040504020204" pitchFamily="49" charset="0"/>
              </a:rPr>
              <a:t>SOUTH</a:t>
            </a:r>
            <a:r>
              <a:rPr 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 (bottom), </a:t>
            </a:r>
            <a:r>
              <a:rPr lang="en-US" sz="2100" smtClean="0">
                <a:solidFill>
                  <a:srgbClr val="000000"/>
                </a:solidFill>
                <a:latin typeface="Lucida Console" panose="020B0609040504020204" pitchFamily="49" charset="0"/>
              </a:rPr>
              <a:t>EAST</a:t>
            </a:r>
            <a:r>
              <a:rPr 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 (right side), </a:t>
            </a:r>
            <a:r>
              <a:rPr lang="en-US" sz="2100" smtClean="0">
                <a:solidFill>
                  <a:srgbClr val="000000"/>
                </a:solidFill>
                <a:latin typeface="Lucida Console" panose="020B0609040504020204" pitchFamily="49" charset="0"/>
              </a:rPr>
              <a:t>WEST</a:t>
            </a:r>
            <a:r>
              <a:rPr 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 (left side) and </a:t>
            </a:r>
            <a:r>
              <a:rPr lang="en-US" sz="2100" smtClean="0">
                <a:solidFill>
                  <a:srgbClr val="000000"/>
                </a:solidFill>
                <a:latin typeface="Lucida Console" panose="020B0609040504020204" pitchFamily="49" charset="0"/>
              </a:rPr>
              <a:t>CENTER</a:t>
            </a:r>
            <a:r>
              <a:rPr 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 (constants in class </a:t>
            </a:r>
            <a:r>
              <a:rPr lang="en-US" sz="2100" smtClean="0">
                <a:solidFill>
                  <a:srgbClr val="000000"/>
                </a:solidFill>
                <a:latin typeface="Lucida Console" panose="020B0609040504020204" pitchFamily="49" charset="0"/>
              </a:rPr>
              <a:t>BorderLayout</a:t>
            </a:r>
            <a:r>
              <a:rPr 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Each region is declared as a constant in class </a:t>
            </a:r>
            <a:r>
              <a:rPr lang="en-US" sz="2100" smtClean="0">
                <a:solidFill>
                  <a:srgbClr val="000000"/>
                </a:solidFill>
                <a:latin typeface="Lucida Console" panose="020B0609040504020204" pitchFamily="49" charset="0"/>
              </a:rPr>
              <a:t>BorderLayout</a:t>
            </a:r>
            <a:r>
              <a:rPr 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When calling method </a:t>
            </a:r>
            <a:r>
              <a:rPr 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add</a:t>
            </a:r>
            <a:r>
              <a:rPr 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with one argument, the </a:t>
            </a:r>
            <a:r>
              <a:rPr 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JFrame</a:t>
            </a:r>
            <a:r>
              <a:rPr 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places the component in the </a:t>
            </a:r>
            <a:r>
              <a:rPr 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BorderLayout</a:t>
            </a:r>
            <a:r>
              <a:rPr 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’s </a:t>
            </a:r>
            <a:r>
              <a:rPr 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CENTER</a:t>
            </a:r>
            <a:r>
              <a:rPr 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automatically.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372106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1" descr="ch09imageslides_Page_63.png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3657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Picture 1" descr="ch4imageslides_Page_56.png"/>
          <p:cNvPicPr>
            <a:picLocks noGrp="1" noChangeAspect="1"/>
          </p:cNvPicPr>
          <p:nvPr isPhoto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1" descr="ch4imageslides_Page_57.png"/>
          <p:cNvPicPr>
            <a:picLocks noGrp="1" noChangeAspect="1"/>
          </p:cNvPicPr>
          <p:nvPr isPhoto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1" descr="ch4imageslides_Page_58.png"/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solidFill>
                  <a:srgbClr val="24B5A1"/>
                </a:solidFill>
                <a:latin typeface="Arial" pitchFamily="34" charset="0"/>
                <a:cs typeface="Arial" pitchFamily="34" charset="0"/>
              </a:rPr>
              <a:t>4.14</a:t>
            </a:r>
            <a:r>
              <a:rPr lang="en-US" sz="3200" dirty="0" smtClean="0">
                <a:solidFill>
                  <a:srgbClr val="24B5A1"/>
                </a:solidFill>
                <a:latin typeface="Goudy Sans Medium"/>
              </a:rPr>
              <a:t>  </a:t>
            </a:r>
            <a:r>
              <a:rPr lang="en-US" sz="3200" dirty="0" smtClean="0">
                <a:solidFill>
                  <a:srgbClr val="3380E6"/>
                </a:solidFill>
                <a:latin typeface="Arial"/>
              </a:rPr>
              <a:t>(Optional) GUI and Graphics Case Study: Creating Simple Drawings (Cont.)</a:t>
            </a:r>
          </a:p>
        </p:txBody>
      </p:sp>
      <p:sp>
        <p:nvSpPr>
          <p:cNvPr id="11878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The keyword </a:t>
            </a:r>
            <a:r>
              <a:rPr lang="en-US" smtClean="0">
                <a:solidFill>
                  <a:srgbClr val="0000FF"/>
                </a:solidFill>
                <a:latin typeface="LucidaSansTypewriter" pitchFamily="49" charset="0"/>
              </a:rPr>
              <a:t>extends</a:t>
            </a:r>
            <a:r>
              <a:rPr 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creates a so-called inheritance relationship. </a:t>
            </a:r>
          </a:p>
          <a:p>
            <a:pPr eaLnBrk="1" hangingPunct="1"/>
            <a:r>
              <a:rPr 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The class from which </a:t>
            </a:r>
            <a:r>
              <a:rPr 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DrawPanel</a:t>
            </a:r>
            <a:r>
              <a:rPr 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mtClean="0">
                <a:solidFill>
                  <a:srgbClr val="0000FF"/>
                </a:solidFill>
                <a:latin typeface="Times New Roman" panose="02020603050405020304" pitchFamily="18" charset="0"/>
              </a:rPr>
              <a:t>inherits</a:t>
            </a:r>
            <a:r>
              <a:rPr 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JPanel</a:t>
            </a:r>
            <a:r>
              <a:rPr 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, appears to the right of keyword </a:t>
            </a:r>
            <a:r>
              <a:rPr 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extends</a:t>
            </a:r>
            <a:r>
              <a:rPr 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eaLnBrk="1" hangingPunct="1"/>
            <a:r>
              <a:rPr 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In this inheritance relationship, </a:t>
            </a:r>
            <a:r>
              <a:rPr 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JPanel</a:t>
            </a:r>
            <a:r>
              <a:rPr 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is called the </a:t>
            </a:r>
            <a:r>
              <a:rPr lang="en-US" smtClean="0">
                <a:solidFill>
                  <a:srgbClr val="0000FF"/>
                </a:solidFill>
                <a:latin typeface="Times New Roman" panose="02020603050405020304" pitchFamily="18" charset="0"/>
              </a:rPr>
              <a:t>superclass</a:t>
            </a:r>
            <a:r>
              <a:rPr 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DrawPanel</a:t>
            </a:r>
            <a:r>
              <a:rPr 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is called the </a:t>
            </a:r>
            <a:r>
              <a:rPr lang="en-US" smtClean="0">
                <a:solidFill>
                  <a:srgbClr val="0000FF"/>
                </a:solidFill>
                <a:latin typeface="Times New Roman" panose="02020603050405020304" pitchFamily="18" charset="0"/>
              </a:rPr>
              <a:t>subclass</a:t>
            </a:r>
            <a:r>
              <a:rPr 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solidFill>
                  <a:srgbClr val="24B5A1"/>
                </a:solidFill>
                <a:latin typeface="Arial" pitchFamily="34" charset="0"/>
                <a:cs typeface="Arial" pitchFamily="34" charset="0"/>
              </a:rPr>
              <a:t>4.14</a:t>
            </a:r>
            <a:r>
              <a:rPr lang="en-US" sz="3200" dirty="0" smtClean="0">
                <a:solidFill>
                  <a:srgbClr val="24B5A1"/>
                </a:solidFill>
                <a:latin typeface="Goudy Sans Medium"/>
              </a:rPr>
              <a:t>  </a:t>
            </a:r>
            <a:r>
              <a:rPr lang="en-US" sz="3200" dirty="0" smtClean="0">
                <a:solidFill>
                  <a:srgbClr val="3380E6"/>
                </a:solidFill>
                <a:latin typeface="Arial"/>
              </a:rPr>
              <a:t>(Optional) GUI and Graphics Case Study: Creating Simple Drawings (Cont.)</a:t>
            </a:r>
          </a:p>
        </p:txBody>
      </p:sp>
      <p:sp>
        <p:nvSpPr>
          <p:cNvPr id="11981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JPanel</a:t>
            </a:r>
            <a:r>
              <a:rPr 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has a </a:t>
            </a:r>
            <a:r>
              <a:rPr lang="en-US" sz="2500" smtClean="0">
                <a:solidFill>
                  <a:srgbClr val="0000FF"/>
                </a:solidFill>
                <a:latin typeface="LucidaSansTypewriter" pitchFamily="49" charset="0"/>
              </a:rPr>
              <a:t>paintComponent</a:t>
            </a:r>
            <a:r>
              <a:rPr 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method, which the system calls every time it needs to display the </a:t>
            </a:r>
            <a:r>
              <a:rPr 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JPanel</a:t>
            </a:r>
            <a:r>
              <a:rPr 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eaLnBrk="1" hangingPunct="1"/>
            <a:r>
              <a:rPr 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The first statement in every </a:t>
            </a:r>
            <a:r>
              <a:rPr 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paintComponent</a:t>
            </a:r>
            <a:r>
              <a:rPr 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method you create should always be</a:t>
            </a:r>
          </a:p>
          <a:p>
            <a:pPr lvl="2" eaLnBrk="1" hangingPunct="1">
              <a:buFont typeface="Wingdings 2" panose="05020102010507070707" pitchFamily="18" charset="2"/>
              <a:buNone/>
            </a:pPr>
            <a:r>
              <a:rPr lang="en-US" sz="1900" smtClean="0">
                <a:solidFill>
                  <a:srgbClr val="0000FF"/>
                </a:solidFill>
                <a:latin typeface="Lucida Console" panose="020B0609040504020204" pitchFamily="49" charset="0"/>
              </a:rPr>
              <a:t>	super</a:t>
            </a:r>
            <a:r>
              <a:rPr lang="en-US" sz="1900" smtClean="0">
                <a:solidFill>
                  <a:srgbClr val="000000"/>
                </a:solidFill>
                <a:latin typeface="Lucida Console" panose="020B0609040504020204" pitchFamily="49" charset="0"/>
              </a:rPr>
              <a:t>.paintComponent( g );</a:t>
            </a:r>
          </a:p>
          <a:p>
            <a:pPr eaLnBrk="1" hangingPunct="1"/>
            <a:r>
              <a:rPr 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JPanel</a:t>
            </a:r>
            <a:r>
              <a:rPr 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methods </a:t>
            </a:r>
            <a:r>
              <a:rPr lang="en-US" sz="2500" smtClean="0">
                <a:solidFill>
                  <a:srgbClr val="0000FF"/>
                </a:solidFill>
                <a:latin typeface="LucidaSansTypewriter" pitchFamily="49" charset="0"/>
              </a:rPr>
              <a:t>getWidth</a:t>
            </a:r>
            <a:r>
              <a:rPr 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sz="2500" smtClean="0">
                <a:solidFill>
                  <a:srgbClr val="0000FF"/>
                </a:solidFill>
                <a:latin typeface="LucidaSansTypewriter" pitchFamily="49" charset="0"/>
              </a:rPr>
              <a:t>getHeight</a:t>
            </a:r>
            <a:r>
              <a:rPr 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return the </a:t>
            </a:r>
            <a:r>
              <a:rPr 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JPanel</a:t>
            </a:r>
            <a:r>
              <a:rPr 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’s width and height, respectively. </a:t>
            </a:r>
          </a:p>
          <a:p>
            <a:pPr eaLnBrk="1" hangingPunct="1"/>
            <a:r>
              <a:rPr 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Graphics</a:t>
            </a:r>
            <a:r>
              <a:rPr 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method </a:t>
            </a:r>
            <a:r>
              <a:rPr lang="en-US" sz="2500" smtClean="0">
                <a:solidFill>
                  <a:srgbClr val="0000FF"/>
                </a:solidFill>
                <a:latin typeface="LucidaSansTypewriter" pitchFamily="49" charset="0"/>
              </a:rPr>
              <a:t>drawLine</a:t>
            </a:r>
            <a:r>
              <a:rPr 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draws a line between two points represented by its four arguments. The first two are the </a:t>
            </a:r>
            <a:r>
              <a:rPr lang="en-US" sz="2500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x- </a:t>
            </a:r>
            <a:r>
              <a:rPr 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and </a:t>
            </a:r>
            <a:r>
              <a:rPr lang="en-US" sz="2500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y-</a:t>
            </a:r>
            <a:r>
              <a:rPr 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coordinates for one endpoint, and the last two arguments are the coordinates for the other endpoint.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solidFill>
                  <a:srgbClr val="24B5A1"/>
                </a:solidFill>
                <a:latin typeface="Arial" pitchFamily="34" charset="0"/>
                <a:cs typeface="Arial" pitchFamily="34" charset="0"/>
              </a:rPr>
              <a:t>4.14</a:t>
            </a:r>
            <a:r>
              <a:rPr lang="en-US" sz="3200" dirty="0" smtClean="0">
                <a:solidFill>
                  <a:srgbClr val="24B5A1"/>
                </a:solidFill>
                <a:latin typeface="Goudy Sans Medium"/>
              </a:rPr>
              <a:t>  </a:t>
            </a:r>
            <a:r>
              <a:rPr lang="en-US" sz="3200" dirty="0" smtClean="0">
                <a:solidFill>
                  <a:srgbClr val="3380E6"/>
                </a:solidFill>
                <a:latin typeface="Arial"/>
              </a:rPr>
              <a:t>(Optional) GUI and Graphics Case Study: Creating Simple Drawings (Cont.)</a:t>
            </a:r>
          </a:p>
        </p:txBody>
      </p:sp>
      <p:sp>
        <p:nvSpPr>
          <p:cNvPr id="12083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To display the </a:t>
            </a:r>
            <a:r>
              <a:rPr lang="en-US" sz="2300" smtClean="0">
                <a:solidFill>
                  <a:srgbClr val="000000"/>
                </a:solidFill>
                <a:latin typeface="Lucida Console" panose="020B0609040504020204" pitchFamily="49" charset="0"/>
              </a:rPr>
              <a:t>DrawPanel</a:t>
            </a:r>
            <a:r>
              <a:rPr 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on the screen, place it in a window. </a:t>
            </a:r>
          </a:p>
          <a:p>
            <a:pPr eaLnBrk="1" hangingPunct="1">
              <a:lnSpc>
                <a:spcPct val="90000"/>
              </a:lnSpc>
            </a:pPr>
            <a:r>
              <a:rPr 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Create a window with an object of class </a:t>
            </a:r>
            <a:r>
              <a:rPr lang="en-US" sz="2300" smtClean="0">
                <a:solidFill>
                  <a:srgbClr val="0000FF"/>
                </a:solidFill>
                <a:latin typeface="LucidaSansTypewriter" pitchFamily="49" charset="0"/>
              </a:rPr>
              <a:t>JFrame</a:t>
            </a:r>
            <a:r>
              <a:rPr 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sz="2300" smtClean="0">
                <a:solidFill>
                  <a:srgbClr val="000000"/>
                </a:solidFill>
                <a:latin typeface="Lucida Console" panose="020B0609040504020204" pitchFamily="49" charset="0"/>
              </a:rPr>
              <a:t>JFrame</a:t>
            </a:r>
            <a:r>
              <a:rPr 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method </a:t>
            </a:r>
            <a:r>
              <a:rPr lang="en-US" sz="2300" smtClean="0">
                <a:solidFill>
                  <a:srgbClr val="0000FF"/>
                </a:solidFill>
                <a:latin typeface="LucidaSansTypewriter" pitchFamily="49" charset="0"/>
              </a:rPr>
              <a:t>setDefaultCloseOperation</a:t>
            </a:r>
            <a:r>
              <a:rPr 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with the argument </a:t>
            </a:r>
            <a:r>
              <a:rPr lang="en-US" sz="2300" smtClean="0">
                <a:solidFill>
                  <a:srgbClr val="0000FF"/>
                </a:solidFill>
                <a:latin typeface="LucidaSansTypewriter" pitchFamily="49" charset="0"/>
              </a:rPr>
              <a:t>JFrame.EXIT_ON_CLOSE</a:t>
            </a:r>
            <a:r>
              <a:rPr 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indicates that the application should terminate when the user closes the window. </a:t>
            </a:r>
          </a:p>
          <a:p>
            <a:pPr eaLnBrk="1" hangingPunct="1">
              <a:lnSpc>
                <a:spcPct val="90000"/>
              </a:lnSpc>
            </a:pPr>
            <a:r>
              <a:rPr lang="en-US" sz="2300" smtClean="0">
                <a:solidFill>
                  <a:srgbClr val="000000"/>
                </a:solidFill>
                <a:latin typeface="Lucida Console" panose="020B0609040504020204" pitchFamily="49" charset="0"/>
              </a:rPr>
              <a:t>JFrame</a:t>
            </a:r>
            <a:r>
              <a:rPr 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’s </a:t>
            </a:r>
            <a:r>
              <a:rPr lang="en-US" sz="2300" smtClean="0">
                <a:solidFill>
                  <a:srgbClr val="0000FF"/>
                </a:solidFill>
                <a:latin typeface="LucidaSansTypewriter" pitchFamily="49" charset="0"/>
              </a:rPr>
              <a:t>add</a:t>
            </a:r>
            <a:r>
              <a:rPr lang="en-US" sz="2300" smtClean="0">
                <a:solidFill>
                  <a:srgbClr val="0000FF"/>
                </a:solidFill>
                <a:latin typeface="Times New Roman" panose="02020603050405020304" pitchFamily="18" charset="0"/>
              </a:rPr>
              <a:t> method</a:t>
            </a:r>
            <a:r>
              <a:rPr 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attaches the </a:t>
            </a:r>
            <a:r>
              <a:rPr lang="en-US" sz="2300" smtClean="0">
                <a:solidFill>
                  <a:srgbClr val="000000"/>
                </a:solidFill>
                <a:latin typeface="Lucida Console" panose="020B0609040504020204" pitchFamily="49" charset="0"/>
              </a:rPr>
              <a:t>DrawPanel</a:t>
            </a:r>
            <a:r>
              <a:rPr 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(or any other GUI component) to a </a:t>
            </a:r>
            <a:r>
              <a:rPr lang="en-US" sz="2300" smtClean="0">
                <a:solidFill>
                  <a:srgbClr val="000000"/>
                </a:solidFill>
                <a:latin typeface="Lucida Console" panose="020B0609040504020204" pitchFamily="49" charset="0"/>
              </a:rPr>
              <a:t>JFrame</a:t>
            </a:r>
            <a:r>
              <a:rPr 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sz="2300" smtClean="0">
                <a:solidFill>
                  <a:srgbClr val="000000"/>
                </a:solidFill>
                <a:latin typeface="Lucida Console" panose="020B0609040504020204" pitchFamily="49" charset="0"/>
              </a:rPr>
              <a:t>JFrame</a:t>
            </a:r>
            <a:r>
              <a:rPr 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method </a:t>
            </a:r>
            <a:r>
              <a:rPr lang="en-US" sz="2300" smtClean="0">
                <a:solidFill>
                  <a:srgbClr val="0000FF"/>
                </a:solidFill>
                <a:latin typeface="LucidaSansTypewriter" pitchFamily="49" charset="0"/>
              </a:rPr>
              <a:t>setSize</a:t>
            </a:r>
            <a:r>
              <a:rPr 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takes two parameters that represent the width and height of the </a:t>
            </a:r>
            <a:r>
              <a:rPr lang="en-US" sz="2300" smtClean="0">
                <a:solidFill>
                  <a:srgbClr val="000000"/>
                </a:solidFill>
                <a:latin typeface="Lucida Console" panose="020B0609040504020204" pitchFamily="49" charset="0"/>
              </a:rPr>
              <a:t>JFrame</a:t>
            </a:r>
            <a:r>
              <a:rPr 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, respectively. </a:t>
            </a:r>
          </a:p>
          <a:p>
            <a:pPr eaLnBrk="1" hangingPunct="1">
              <a:lnSpc>
                <a:spcPct val="90000"/>
              </a:lnSpc>
            </a:pPr>
            <a:r>
              <a:rPr lang="en-US" sz="2300" smtClean="0">
                <a:solidFill>
                  <a:srgbClr val="000000"/>
                </a:solidFill>
                <a:latin typeface="Lucida Console" panose="020B0609040504020204" pitchFamily="49" charset="0"/>
              </a:rPr>
              <a:t>JFrame</a:t>
            </a:r>
            <a:r>
              <a:rPr 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method </a:t>
            </a:r>
            <a:r>
              <a:rPr lang="en-US" sz="2300" smtClean="0">
                <a:solidFill>
                  <a:srgbClr val="0000FF"/>
                </a:solidFill>
                <a:latin typeface="LucidaSansTypewriter" pitchFamily="49" charset="0"/>
              </a:rPr>
              <a:t>setVisible</a:t>
            </a:r>
            <a:r>
              <a:rPr 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with the argument </a:t>
            </a:r>
            <a:r>
              <a:rPr lang="en-US" sz="2300" smtClean="0">
                <a:solidFill>
                  <a:srgbClr val="000000"/>
                </a:solidFill>
                <a:latin typeface="Lucida Console" panose="020B0609040504020204" pitchFamily="49" charset="0"/>
              </a:rPr>
              <a:t>true</a:t>
            </a:r>
            <a:r>
              <a:rPr 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displays the </a:t>
            </a:r>
            <a:r>
              <a:rPr lang="en-US" sz="2300" smtClean="0">
                <a:solidFill>
                  <a:srgbClr val="000000"/>
                </a:solidFill>
                <a:latin typeface="Lucida Console" panose="020B0609040504020204" pitchFamily="49" charset="0"/>
              </a:rPr>
              <a:t>JFrame</a:t>
            </a:r>
            <a:r>
              <a:rPr 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When a </a:t>
            </a:r>
            <a:r>
              <a:rPr lang="en-US" sz="2300" smtClean="0">
                <a:solidFill>
                  <a:srgbClr val="000000"/>
                </a:solidFill>
                <a:latin typeface="Lucida Console" panose="020B0609040504020204" pitchFamily="49" charset="0"/>
              </a:rPr>
              <a:t>JFrame</a:t>
            </a:r>
            <a:r>
              <a:rPr 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is displayed, the </a:t>
            </a:r>
            <a:r>
              <a:rPr lang="en-US" sz="2300" smtClean="0">
                <a:solidFill>
                  <a:srgbClr val="000000"/>
                </a:solidFill>
                <a:latin typeface="Lucida Console" panose="020B0609040504020204" pitchFamily="49" charset="0"/>
              </a:rPr>
              <a:t>DrawPanel</a:t>
            </a:r>
            <a:r>
              <a:rPr 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’s </a:t>
            </a:r>
            <a:r>
              <a:rPr lang="en-US" sz="2300" smtClean="0">
                <a:solidFill>
                  <a:srgbClr val="000000"/>
                </a:solidFill>
                <a:latin typeface="Lucida Console" panose="020B0609040504020204" pitchFamily="49" charset="0"/>
              </a:rPr>
              <a:t>paintComponent</a:t>
            </a:r>
            <a:r>
              <a:rPr 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method is implicitly called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1992-2012 by Pearson Education, Inc. All Rights Reserved.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1088</TotalTime>
  <Words>1144</Words>
  <Application>Microsoft Office PowerPoint</Application>
  <PresentationFormat>On-screen Show (4:3)</PresentationFormat>
  <Paragraphs>105</Paragraphs>
  <Slides>36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Arial</vt:lpstr>
      <vt:lpstr>Lucida Sans Unicode</vt:lpstr>
      <vt:lpstr>Wingdings 3</vt:lpstr>
      <vt:lpstr>Wingdings</vt:lpstr>
      <vt:lpstr>Wingdings 2</vt:lpstr>
      <vt:lpstr>Calibri</vt:lpstr>
      <vt:lpstr>Times New Roman</vt:lpstr>
      <vt:lpstr>Lucida Console</vt:lpstr>
      <vt:lpstr>LucidaSansTypewriter</vt:lpstr>
      <vt:lpstr>AGaramond</vt:lpstr>
      <vt:lpstr>Concourse</vt:lpstr>
      <vt:lpstr>4.14  (Optional) GUI and Graphics Case Study: Creating Simple Drawings</vt:lpstr>
      <vt:lpstr>PowerPoint Presentation</vt:lpstr>
      <vt:lpstr>4.14  (Optional) GUI and Graphics Case Study: Creating Simple Drawings (Cont.)</vt:lpstr>
      <vt:lpstr>PowerPoint Presentation</vt:lpstr>
      <vt:lpstr>PowerPoint Presentation</vt:lpstr>
      <vt:lpstr>PowerPoint Presentation</vt:lpstr>
      <vt:lpstr>4.14  (Optional) GUI and Graphics Case Study: Creating Simple Drawings (Cont.)</vt:lpstr>
      <vt:lpstr>4.14  (Optional) GUI and Graphics Case Study: Creating Simple Drawings (Cont.)</vt:lpstr>
      <vt:lpstr>4.14  (Optional) GUI and Graphics Case Study: Creating Simple Drawings (Cont.)</vt:lpstr>
      <vt:lpstr>5.10  (Optional) GUI and Graphics Case Study: Drawing Rectangles and Ovals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6.13  (Optional) GUI and Graphics Case Study: Colors and Filled Shapes (Cont.)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7.15  (Optional) GUI and Graphics Case Study: Drawing Arcs</vt:lpstr>
      <vt:lpstr>9.8  (Optional) GUI and Graphics Case Study: Displaying Text and Images Using Labels</vt:lpstr>
      <vt:lpstr>PowerPoint Presentation</vt:lpstr>
      <vt:lpstr>PowerPoint Presentation</vt:lpstr>
      <vt:lpstr>PowerPoint Presentation</vt:lpstr>
      <vt:lpstr>9.8  (Optional) GUI and Graphics Case Study: Displaying Text and Images Using Labels (Cont.)</vt:lpstr>
      <vt:lpstr>9.8  (Optional) GUI and Graphics Case Study: Displaying Text and Images Using Labels (Cont.)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 Statements: Part I</dc:title>
  <dc:creator>paul</dc:creator>
  <cp:lastModifiedBy>Alan Verbanec</cp:lastModifiedBy>
  <cp:revision>34</cp:revision>
  <dcterms:created xsi:type="dcterms:W3CDTF">2009-05-04T20:43:49Z</dcterms:created>
  <dcterms:modified xsi:type="dcterms:W3CDTF">2014-02-10T19:27:10Z</dcterms:modified>
</cp:coreProperties>
</file>